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359" r:id="rId4"/>
    <p:sldId id="368" r:id="rId5"/>
    <p:sldId id="375" r:id="rId6"/>
    <p:sldId id="369" r:id="rId7"/>
    <p:sldId id="370" r:id="rId8"/>
    <p:sldId id="376" r:id="rId9"/>
    <p:sldId id="377" r:id="rId10"/>
    <p:sldId id="371" r:id="rId11"/>
    <p:sldId id="374" r:id="rId12"/>
    <p:sldId id="372" r:id="rId13"/>
    <p:sldId id="373" r:id="rId14"/>
    <p:sldId id="270" r:id="rId15"/>
    <p:sldId id="285" r:id="rId16"/>
    <p:sldId id="284" r:id="rId17"/>
  </p:sldIdLst>
  <p:sldSz cx="24384000" cy="13716000"/>
  <p:notesSz cx="6858000" cy="9144000"/>
  <p:embeddedFontLst>
    <p:embeddedFont>
      <p:font typeface="Avenir Book" panose="02000503020000020003" pitchFamily="2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OCRB" panose="020B0609020202020204" pitchFamily="49" charset="77"/>
      <p:regular r:id="rId22"/>
    </p:embeddedFont>
    <p:embeddedFont>
      <p:font typeface="Open Sans ExtraBold" panose="020B0606030504020204" pitchFamily="34" charset="0"/>
      <p:bold r:id="rId23"/>
      <p:italic r:id="rId24"/>
      <p:boldItalic r:id="rId25"/>
    </p:embeddedFont>
    <p:embeddedFont>
      <p:font typeface="Open Sans Light" panose="020B0306030504020204" pitchFamily="34" charset="0"/>
      <p:regular r:id="rId26"/>
      <p:italic r:id="rId27"/>
    </p:embeddedFont>
    <p:embeddedFont>
      <p:font typeface="Open Sans Semibold" panose="020B0606030504020204" pitchFamily="34" charset="0"/>
      <p:regular r:id="rId28"/>
      <p:bold r:id="rId29"/>
      <p:italic r:id="rId30"/>
      <p:boldItalic r:id="rId3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7809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PTAS = polynomial-time approximation scheme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FPTAS = fully polynomial-time approximation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6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Approximation Algorithms: Subset-sum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polynomial-time approximation scheme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4715569" cy="803546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ID" dirty="0"/>
                  <a:t>Approximation algorithm with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</a:t>
                </a:r>
                <a:r>
                  <a:rPr lang="en-ID" dirty="0"/>
                  <a:t>is a </a:t>
                </a:r>
                <a:r>
                  <a:rPr lang="en-ID" dirty="0">
                    <a:solidFill>
                      <a:schemeClr val="accent4"/>
                    </a:solidFill>
                  </a:rPr>
                  <a:t>PTAS</a:t>
                </a:r>
                <a:r>
                  <a:rPr lang="en-ID" dirty="0"/>
                  <a:t>. (where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D" dirty="0"/>
                  <a:t>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ID" dirty="0"/>
                  <a:t> Algorithm with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is not.</a:t>
                </a:r>
              </a:p>
              <a:p>
                <a:endParaRPr lang="en-ID" dirty="0"/>
              </a:p>
              <a:p>
                <a:r>
                  <a:rPr lang="en-ID" dirty="0">
                    <a:solidFill>
                      <a:schemeClr val="accent4"/>
                    </a:solidFill>
                  </a:rPr>
                  <a:t>FPTAS</a:t>
                </a:r>
                <a:r>
                  <a:rPr lang="en-ID" dirty="0"/>
                  <a:t> = if it is </a:t>
                </a:r>
                <a:r>
                  <a:rPr lang="en-ID" dirty="0">
                    <a:solidFill>
                      <a:schemeClr val="accent4"/>
                    </a:solidFill>
                  </a:rPr>
                  <a:t>PTAS</a:t>
                </a:r>
                <a:r>
                  <a:rPr lang="en-ID" dirty="0"/>
                  <a:t> and its running time is polynomial both in 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ID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ID" dirty="0"/>
                  <a:t> </a:t>
                </a:r>
                <a:r>
                  <a:rPr lang="en-ID" dirty="0">
                    <a:solidFill>
                      <a:schemeClr val="accent4"/>
                    </a:solidFill>
                  </a:rPr>
                  <a:t>PTAS</a:t>
                </a:r>
                <a:r>
                  <a:rPr lang="en-ID" dirty="0"/>
                  <a:t> with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not a </a:t>
                </a:r>
                <a:r>
                  <a:rPr lang="en-US" dirty="0">
                    <a:solidFill>
                      <a:schemeClr val="accent4"/>
                    </a:solidFill>
                  </a:rPr>
                  <a:t>FPTAS</a:t>
                </a:r>
                <a:r>
                  <a:rPr lang="en-US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ID" dirty="0">
                    <a:solidFill>
                      <a:schemeClr val="accent4"/>
                    </a:solidFill>
                  </a:rPr>
                  <a:t>PTAS</a:t>
                </a:r>
                <a:r>
                  <a:rPr lang="en-ID" dirty="0"/>
                  <a:t> with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chemeClr val="accent4"/>
                    </a:solidFill>
                  </a:rPr>
                  <a:t>FPTAS</a:t>
                </a:r>
                <a:r>
                  <a:rPr lang="en-US" dirty="0"/>
                  <a:t>.</a:t>
                </a:r>
              </a:p>
              <a:p>
                <a:pPr lvl="1">
                  <a:buFont typeface="Wingdings" pitchFamily="2" charset="2"/>
                  <a:buChar char="Ø"/>
                </a:pPr>
                <a:endParaRPr lang="en-ID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3"/>
                <a:stretch>
                  <a:fillRect l="-1518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290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polynomial-time approximation scheme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Subet</a:t>
            </a:r>
            <a:r>
              <a:rPr lang="en-US" dirty="0"/>
              <a:t>-sum: Trimming the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trim by a factor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means every element y will be removed and then approximated (represented) by element z, given that z is no greater than y and also within a factor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y, so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2"/>
                <a:stretch>
                  <a:fillRect l="-1518" t="-2507" r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83B3853-6725-1869-EC79-C6F3339A1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7442043"/>
            <a:ext cx="12249623" cy="5207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A62DA6-E5B8-BBDD-8DB9-610E7FC70AF0}"/>
                  </a:ext>
                </a:extLst>
              </p:cNvPr>
              <p:cNvSpPr txBox="1"/>
              <p:nvPr/>
            </p:nvSpPr>
            <p:spPr>
              <a:xfrm>
                <a:off x="14928317" y="7442043"/>
                <a:ext cx="8711613" cy="231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For example, if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 and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=(10, 11, 12, 15, 20, 21, 22, 23, 24, 29)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l"/>
                <a:r>
                  <a:rPr lang="en-US" sz="36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Then, we can trim L to obtain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=(10, 12, 15, 20,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23, 29)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A62DA6-E5B8-BBDD-8DB9-610E7FC70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317" y="7442043"/>
                <a:ext cx="8711613" cy="2318583"/>
              </a:xfrm>
              <a:prstGeom prst="rect">
                <a:avLst/>
              </a:prstGeom>
              <a:blipFill>
                <a:blip r:embed="rId4"/>
                <a:stretch>
                  <a:fillRect l="-2620" t="-3825" b="-54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CCEC3E-98BC-6506-F73D-762A654B8D4A}"/>
                  </a:ext>
                </a:extLst>
              </p:cNvPr>
              <p:cNvSpPr txBox="1"/>
              <p:nvPr/>
            </p:nvSpPr>
            <p:spPr>
              <a:xfrm>
                <a:off x="14928316" y="11992610"/>
                <a:ext cx="8711613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3600" b="0" i="0" u="none" strike="noStrike" cap="none" spc="0" normalizeH="0" baseline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Θ</m:t>
                    </m:r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(</m:t>
                    </m:r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𝑚</m:t>
                    </m:r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)</m:t>
                    </m:r>
                  </m:oMath>
                </a14:m>
                <a:endParaRPr lang="en-US" sz="3600" dirty="0">
                  <a:solidFill>
                    <a:schemeClr val="accent4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CCEC3E-98BC-6506-F73D-762A654B8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316" y="11992610"/>
                <a:ext cx="8711613" cy="656590"/>
              </a:xfrm>
              <a:prstGeom prst="rect">
                <a:avLst/>
              </a:prstGeom>
              <a:blipFill>
                <a:blip r:embed="rId5"/>
                <a:stretch>
                  <a:fillRect l="-2620" t="-13208" b="-3396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0509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polynomial-time approximation scheme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550024"/>
            <a:ext cx="20057623" cy="9099176"/>
          </a:xfrm>
        </p:spPr>
        <p:txBody>
          <a:bodyPr>
            <a:normAutofit/>
          </a:bodyPr>
          <a:lstStyle/>
          <a:p>
            <a:r>
              <a:rPr lang="en-US" dirty="0"/>
              <a:t>The algorithm is similar to our exponential algorithm except we now perform a trim step.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77F2-A506-54E1-3692-CBF754629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53" y="5416550"/>
            <a:ext cx="18701412" cy="63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90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polynomial-time approximation scheme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15867529" y="3550024"/>
                <a:ext cx="6357471" cy="90991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 example, given S = (104, 102, 201, 101) with t=308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trimming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algorithm returns z=302 as its answer, which is well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=40%</m:t>
                    </m:r>
                  </m:oMath>
                </a14:m>
                <a:r>
                  <a:rPr lang="en-US" dirty="0"/>
                  <a:t> of the optimal answer 307 (104+102+101). </a:t>
                </a:r>
              </a:p>
              <a:p>
                <a:r>
                  <a:rPr lang="en-US" dirty="0"/>
                  <a:t>In fact, it is within 2%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15867529" y="3550024"/>
                <a:ext cx="6357471" cy="9099176"/>
              </a:xfrm>
              <a:blipFill>
                <a:blip r:embed="rId2"/>
                <a:stretch>
                  <a:fillRect l="-4781" t="-3203" r="-2789" b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white sheet with black text&#10;&#10;Description automatically generated">
            <a:extLst>
              <a:ext uri="{FF2B5EF4-FFF2-40B4-BE49-F238E27FC236}">
                <a16:creationId xmlns:a16="http://schemas.microsoft.com/office/drawing/2014/main" id="{E225096B-6ABB-1B3D-52A5-7EA17170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3550024"/>
            <a:ext cx="13485633" cy="90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982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S = (124, 122, 221, 121) with t=368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. Use a APPROX-SUBSET-SUM to return value of z.</a:t>
                </a:r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35.</a:t>
            </a:r>
          </a:p>
          <a:p>
            <a:r>
              <a:rPr lang="en-US" dirty="0"/>
              <a:t>https://</a:t>
            </a:r>
            <a:r>
              <a:rPr lang="en-US" dirty="0" err="1"/>
              <a:t>www.win.tue.nl</a:t>
            </a:r>
            <a:r>
              <a:rPr lang="en-US" dirty="0"/>
              <a:t>/~</a:t>
            </a:r>
            <a:r>
              <a:rPr lang="en-US" dirty="0" err="1"/>
              <a:t>kbuchin</a:t>
            </a:r>
            <a:r>
              <a:rPr lang="en-US" dirty="0"/>
              <a:t>/teaching/2IL15/Slides/AlgorithmsLecture_11.pdf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Approximation Algorithms: Subset-sum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25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Exponential-time exact algorithm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Fully polynomial-time approximation scheme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Subset-sum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Input: </a:t>
                </a:r>
                <a:r>
                  <a:rPr lang="en-US" dirty="0"/>
                  <a:t>A finite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of positive integers and an integer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>
                    <a:solidFill>
                      <a:schemeClr val="accent4"/>
                    </a:solidFill>
                  </a:rPr>
                  <a:t>Output: </a:t>
                </a:r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whose elements sum to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eaLnBrk="1" hangingPunct="1"/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Decision problem: </a:t>
                </a:r>
                <a:r>
                  <a:rPr lang="en-US" dirty="0"/>
                  <a:t>Whether there exist a subset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whose elements sum to exactly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eaLnBrk="1" hangingPunct="1">
                  <a:buNone/>
                </a:pPr>
                <a:endParaRPr lang="en-US" dirty="0"/>
              </a:p>
              <a:p>
                <a:pPr eaLnBrk="1" hangingPunct="1"/>
                <a:r>
                  <a:rPr lang="en-US" dirty="0"/>
                  <a:t>As a language we define:</a:t>
                </a:r>
              </a:p>
              <a:p>
                <a:pPr marL="0" indent="0" algn="ctr" eaLnBrk="1" hangingPunct="1">
                  <a:buNone/>
                </a:pPr>
                <a:r>
                  <a:rPr lang="en-US" b="0" dirty="0"/>
                  <a:t>SUBSET-SUM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exists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subset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989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Subset-sum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10415081"/>
                <a:ext cx="20057623" cy="223411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Here is an example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10, 0, 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5, 8, 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One of the possible</a:t>
                </a:r>
                <a:r>
                  <a:rPr lang="en-US" dirty="0">
                    <a:solidFill>
                      <a:schemeClr val="bg1"/>
                    </a:solidFill>
                  </a:rPr>
                  <a:t> solution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={5, 8, 2}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/>
                  <a:t>Are there any other solutions?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10415081"/>
                <a:ext cx="20057623" cy="2234119"/>
              </a:xfrm>
              <a:blipFill>
                <a:blip r:embed="rId2"/>
                <a:stretch>
                  <a:fillRect l="-1518" t="-10169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ubset Sum Problem Explained (Dynamic Programming)">
            <a:extLst>
              <a:ext uri="{FF2B5EF4-FFF2-40B4-BE49-F238E27FC236}">
                <a16:creationId xmlns:a16="http://schemas.microsoft.com/office/drawing/2014/main" id="{BCF38B55-9511-90D4-BCF3-DF1BADCD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68" y="3489640"/>
            <a:ext cx="13668768" cy="66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30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time exact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Subset-sum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preliminaries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we use the notation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we have a merge lists algorithm that runs in time proportional to the sum of the lengths of the two lists.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b="1" dirty="0">
                    <a:solidFill>
                      <a:schemeClr val="accent4"/>
                    </a:solidFill>
                  </a:rPr>
                  <a:t>MERGE-LIST produces sorted lists with duplicate value removed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2"/>
                <a:stretch>
                  <a:fillRect l="-1518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6878802-F6F4-F783-2CD9-F302E77D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61" y="7274858"/>
            <a:ext cx="18868092" cy="50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85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time exact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it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notation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the set of sums of all subsets of values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it can be shown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2"/>
                <a:stretch>
                  <a:fillRect l="-1518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5FF70-CE60-4C58-11CE-C87254577E72}"/>
                  </a:ext>
                </a:extLst>
              </p:cNvPr>
              <p:cNvSpPr txBox="1"/>
              <p:nvPr/>
            </p:nvSpPr>
            <p:spPr>
              <a:xfrm>
                <a:off x="2689413" y="6519446"/>
                <a:ext cx="15652376" cy="34881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If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𝑆</m:t>
                    </m:r>
                    <m:r>
                      <a:rPr kumimoji="0" lang="en-US" sz="4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={2, 4, 7, 1}</m:t>
                    </m:r>
                  </m:oMath>
                </a14:m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, then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={0, 2}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venir Book" panose="02000503020000020003" pitchFamily="2" charset="0"/>
                  <a:sym typeface="Helvetica Neue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400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44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0, 2, 4, 6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latin typeface="Avenir Book" panose="02000503020000020003" pitchFamily="2" charset="0"/>
                  <a:sym typeface="Helvetica Neue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</m:oMath>
                </a14:m>
                <a:r>
                  <a:rPr lang="en-US" sz="4400" i="1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={0, 2, 4, 6, 7, 9, 11, 13}</m:t>
                    </m:r>
                  </m:oMath>
                </a14:m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 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4400" i="1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={0, 2, 4, 6, 7, 9, 11, 13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44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4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4}</m:t>
                    </m:r>
                  </m:oMath>
                </a14:m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5FF70-CE60-4C58-11CE-C8725457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13" y="6519446"/>
                <a:ext cx="15652376" cy="3488134"/>
              </a:xfrm>
              <a:prstGeom prst="rect">
                <a:avLst/>
              </a:prstGeom>
              <a:blipFill>
                <a:blip r:embed="rId3"/>
                <a:stretch>
                  <a:fillRect l="-1783" t="-3261" b="-47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5433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time exact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it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and complexity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by induction on </a:t>
                </a:r>
                <a:r>
                  <a:rPr lang="en-US" dirty="0" err="1"/>
                  <a:t>i</a:t>
                </a:r>
                <a:r>
                  <a:rPr lang="en-US" dirty="0"/>
                  <a:t>, it can be shown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a sorted list that contains every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can be 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, the algorithm, in general, is exponential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2"/>
                <a:stretch>
                  <a:fillRect l="-1518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2224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time exact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8B46A-70B3-A627-0C55-AD4BEBEFC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Given 𝑡=15 and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𝑆</m:t>
                    </m:r>
                    <m:r>
                      <a:rPr kumimoji="0" lang="en-US" sz="4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={10, 0, 5, 8, 6,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2}</m:t>
                    </m:r>
                  </m:oMath>
                </a14:m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Helvetica Neue"/>
                  </a:rPr>
                  <a:t>, then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={0, 10}</m:t>
                    </m:r>
                  </m:oMath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0, 10, 0, 10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0" lang="en-US" sz="4400" b="0" i="1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4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0, 10, 5, 15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={0, 5, 10, 15}</m:t>
                    </m:r>
                  </m:oMath>
                </a14:m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sym typeface="Helvetica Neue"/>
                  </a:rPr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sz="4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0, 5, 10, 15, 8, 13, 18, 23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0, 5, 8, 10, 13, 15, </m:t>
                        </m:r>
                        <m:r>
                          <a:rPr lang="en-US" sz="4400" b="0" i="1" strike="sngStrike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18, 23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0, 5, 8, 10, 13, 15</m:t>
                        </m:r>
                      </m:e>
                    </m:d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Helvetica Neue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0, 5, 8, 10, 13, 15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6, 11, 14, 16, 19, 21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0, 5, 8, 10, 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11, </m:t>
                        </m:r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13, 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14, </m:t>
                        </m:r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15,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trike="sngStrike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i="1" strike="sngStrike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6, 19, 21</m:t>
                        </m:r>
                      </m:e>
                    </m:d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0, 5, 8, 10, 11, 13, 14, 15</m:t>
                    </m:r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4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4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0, 5, 8, 10, 11, 13, 14, 15</m:t>
                        </m:r>
                        <m:r>
                          <a:rPr lang="en-US" sz="44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 1</m:t>
                        </m:r>
                        <m:r>
                          <a:rPr lang="en-US" sz="4400" b="0" i="0" dirty="0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44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5, 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7, 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8, 10, 11, 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12, 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13, 14, 15</m:t>
                        </m:r>
                        <m:r>
                          <a:rPr lang="en-US" sz="44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strike="sngStrike" dirty="0">
                            <a:latin typeface="Cambria Math" panose="02040503050406030204" pitchFamily="18" charset="0"/>
                          </a:rPr>
                          <m:t>16, 1</m:t>
                        </m:r>
                        <m:r>
                          <a:rPr lang="en-US" sz="4400" strike="sngStrike" dirty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0, 2, 5, 7, 8, 10, 11, 12, 13, 14, 15</m:t>
                        </m:r>
                      </m:e>
                    </m:d>
                  </m:oMath>
                </a14:m>
                <a:endParaRPr lang="en-US" sz="4400" b="0" dirty="0"/>
              </a:p>
              <a:p>
                <a:r>
                  <a:rPr kumimoji="0" lang="en-US" sz="4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sym typeface="Helvetica Neue"/>
                  </a:rPr>
                  <a:t>Return the largest element, which is 15. So, the answer to the decision problem is yes.</a:t>
                </a:r>
              </a:p>
              <a:p>
                <a:pPr marL="0" indent="0">
                  <a:buNone/>
                </a:pP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550024"/>
                <a:ext cx="20057623" cy="9099176"/>
              </a:xfrm>
              <a:blipFill>
                <a:blip r:embed="rId2"/>
                <a:stretch>
                  <a:fillRect l="-1645" t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0712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12292</TotalTime>
  <Words>966</Words>
  <Application>Microsoft Macintosh PowerPoint</Application>
  <PresentationFormat>Custom</PresentationFormat>
  <Paragraphs>103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Avenir Book</vt:lpstr>
      <vt:lpstr>Cambria Math</vt:lpstr>
      <vt:lpstr>Wingdings</vt:lpstr>
      <vt:lpstr>OCRB</vt:lpstr>
      <vt:lpstr>Open Sans ExtraBold</vt:lpstr>
      <vt:lpstr>Open Sans Light</vt:lpstr>
      <vt:lpstr>Courier New</vt:lpstr>
      <vt:lpstr>Open Sans Semibold</vt:lpstr>
      <vt:lpstr>Arial</vt:lpstr>
      <vt:lpstr>21_BasicWhite</vt:lpstr>
      <vt:lpstr>Approximation Algorithms: Subset-sum</vt:lpstr>
      <vt:lpstr>Outline Materials</vt:lpstr>
      <vt:lpstr>Learning outcomes</vt:lpstr>
      <vt:lpstr>Introduction</vt:lpstr>
      <vt:lpstr>Introduction</vt:lpstr>
      <vt:lpstr>Exponential time exact algorithm</vt:lpstr>
      <vt:lpstr>Exponential time exact algorithm</vt:lpstr>
      <vt:lpstr>Exponential time exact algorithm</vt:lpstr>
      <vt:lpstr>Exponential time exact algorithm</vt:lpstr>
      <vt:lpstr>Fully polynomial-time approximation scheme </vt:lpstr>
      <vt:lpstr>Fully polynomial-time approximation scheme </vt:lpstr>
      <vt:lpstr>Fully polynomial-time approximation scheme </vt:lpstr>
      <vt:lpstr>Fully polynomial-time approximation scheme 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60</cp:revision>
  <dcterms:created xsi:type="dcterms:W3CDTF">2023-06-13T08:42:51Z</dcterms:created>
  <dcterms:modified xsi:type="dcterms:W3CDTF">2023-12-13T03:19:35Z</dcterms:modified>
</cp:coreProperties>
</file>